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elegraf Bold" charset="1" panose="000008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Times New Roman Bold" charset="1" panose="02030802070405020303"/>
      <p:regular r:id="rId38"/>
    </p:embeddedFont>
    <p:embeddedFont>
      <p:font typeface="Times New Roman" charset="1" panose="020305020704050203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29.jpeg" Type="http://schemas.openxmlformats.org/officeDocument/2006/relationships/image"/><Relationship Id="rId13" Target="../media/image30.jpeg" Type="http://schemas.openxmlformats.org/officeDocument/2006/relationships/image"/><Relationship Id="rId14" Target="../media/image31.jpeg" Type="http://schemas.openxmlformats.org/officeDocument/2006/relationships/image"/><Relationship Id="rId15" Target="../media/image32.jpeg" Type="http://schemas.openxmlformats.org/officeDocument/2006/relationships/image"/><Relationship Id="rId16" Target="../media/image33.jpeg" Type="http://schemas.openxmlformats.org/officeDocument/2006/relationships/image"/><Relationship Id="rId17" Target="../media/image34.jpeg" Type="http://schemas.openxmlformats.org/officeDocument/2006/relationships/image"/><Relationship Id="rId18" Target="../media/image35.jpeg" Type="http://schemas.openxmlformats.org/officeDocument/2006/relationships/image"/><Relationship Id="rId19" Target="../media/image36.jpeg" Type="http://schemas.openxmlformats.org/officeDocument/2006/relationships/image"/><Relationship Id="rId2" Target="../media/image1.jpeg" Type="http://schemas.openxmlformats.org/officeDocument/2006/relationships/image"/><Relationship Id="rId20" Target="../media/image37.jpeg" Type="http://schemas.openxmlformats.org/officeDocument/2006/relationships/image"/><Relationship Id="rId21" Target="../media/image38.jpeg" Type="http://schemas.openxmlformats.org/officeDocument/2006/relationships/image"/><Relationship Id="rId22" Target="../media/image39.jpeg" Type="http://schemas.openxmlformats.org/officeDocument/2006/relationships/image"/><Relationship Id="rId23" Target="../media/image4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11" Target="../media/image44.jpeg" Type="http://schemas.openxmlformats.org/officeDocument/2006/relationships/image"/><Relationship Id="rId12" Target="../media/image45.jpeg" Type="http://schemas.openxmlformats.org/officeDocument/2006/relationships/image"/><Relationship Id="rId13" Target="../media/image46.jpeg" Type="http://schemas.openxmlformats.org/officeDocument/2006/relationships/image"/><Relationship Id="rId14" Target="../media/image47.jpeg" Type="http://schemas.openxmlformats.org/officeDocument/2006/relationships/image"/><Relationship Id="rId15" Target="../media/image48.jpeg" Type="http://schemas.openxmlformats.org/officeDocument/2006/relationships/image"/><Relationship Id="rId16" Target="../media/image49.jpeg" Type="http://schemas.openxmlformats.org/officeDocument/2006/relationships/image"/><Relationship Id="rId17" Target="../media/image50.jpeg" Type="http://schemas.openxmlformats.org/officeDocument/2006/relationships/image"/><Relationship Id="rId18" Target="../media/image51.jpeg" Type="http://schemas.openxmlformats.org/officeDocument/2006/relationships/image"/><Relationship Id="rId19" Target="../media/image52.jpeg" Type="http://schemas.openxmlformats.org/officeDocument/2006/relationships/image"/><Relationship Id="rId2" Target="../media/image1.jpeg" Type="http://schemas.openxmlformats.org/officeDocument/2006/relationships/image"/><Relationship Id="rId20" Target="../media/image53.jpeg" Type="http://schemas.openxmlformats.org/officeDocument/2006/relationships/image"/><Relationship Id="rId21" Target="../media/image54.jpeg" Type="http://schemas.openxmlformats.org/officeDocument/2006/relationships/image"/><Relationship Id="rId22" Target="../media/image55.jpeg" Type="http://schemas.openxmlformats.org/officeDocument/2006/relationships/image"/><Relationship Id="rId23" Target="../media/image5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41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11" Target="../media/image60.jpeg" Type="http://schemas.openxmlformats.org/officeDocument/2006/relationships/image"/><Relationship Id="rId12" Target="../media/image61.jpeg" Type="http://schemas.openxmlformats.org/officeDocument/2006/relationships/image"/><Relationship Id="rId13" Target="../media/image62.jpeg" Type="http://schemas.openxmlformats.org/officeDocument/2006/relationships/image"/><Relationship Id="rId14" Target="../media/image63.jpeg" Type="http://schemas.openxmlformats.org/officeDocument/2006/relationships/image"/><Relationship Id="rId15" Target="../media/image64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57.jpe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1.jpeg" Type="http://schemas.openxmlformats.org/officeDocument/2006/relationships/image"/><Relationship Id="rId12" Target="../media/image82.png" Type="http://schemas.openxmlformats.org/officeDocument/2006/relationships/image"/><Relationship Id="rId2" Target="../media/image1.jpeg" Type="http://schemas.openxmlformats.org/officeDocument/2006/relationships/image"/><Relationship Id="rId3" Target="../media/image77.jpeg" Type="http://schemas.openxmlformats.org/officeDocument/2006/relationships/image"/><Relationship Id="rId4" Target="../media/image1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1.jpeg" Type="http://schemas.openxmlformats.org/officeDocument/2006/relationships/image"/><Relationship Id="rId12" Target="../media/image82.png" Type="http://schemas.openxmlformats.org/officeDocument/2006/relationships/image"/><Relationship Id="rId13" Target="../media/image16.jpeg" Type="http://schemas.openxmlformats.org/officeDocument/2006/relationships/image"/><Relationship Id="rId2" Target="../media/image1.jpeg" Type="http://schemas.openxmlformats.org/officeDocument/2006/relationships/image"/><Relationship Id="rId3" Target="../media/image77.jpeg" Type="http://schemas.openxmlformats.org/officeDocument/2006/relationships/image"/><Relationship Id="rId4" Target="../media/image1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3.jpe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2151068"/>
            <a:ext cx="8903928" cy="375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CNN - A CLOSER ANALYSIS OF THE EFFICIENTNET MODEL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07538"/>
            <a:ext cx="6566661" cy="5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352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IMAGE: OBJECT CLASSIFICATION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79214"/>
            <a:ext cx="4289017" cy="4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KHIN CHAW  |  KHIN HPONE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9971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6597270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Kernel Sizes &amp; Configurations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1244957" y="4729082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43513" y="2542396"/>
            <a:ext cx="5416461" cy="6199097"/>
          </a:xfrm>
          <a:custGeom>
            <a:avLst/>
            <a:gdLst/>
            <a:ahLst/>
            <a:cxnLst/>
            <a:rect r="r" b="b" t="t" l="l"/>
            <a:pathLst>
              <a:path h="6199097" w="5416461">
                <a:moveTo>
                  <a:pt x="0" y="0"/>
                </a:moveTo>
                <a:lnTo>
                  <a:pt x="5416461" y="0"/>
                </a:lnTo>
                <a:lnTo>
                  <a:pt x="5416461" y="6199098"/>
                </a:lnTo>
                <a:lnTo>
                  <a:pt x="0" y="6199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0114" y="3099162"/>
            <a:ext cx="11301259" cy="2542783"/>
          </a:xfrm>
          <a:custGeom>
            <a:avLst/>
            <a:gdLst/>
            <a:ahLst/>
            <a:cxnLst/>
            <a:rect r="r" b="b" t="t" l="l"/>
            <a:pathLst>
              <a:path h="2542783" w="11301259">
                <a:moveTo>
                  <a:pt x="0" y="0"/>
                </a:moveTo>
                <a:lnTo>
                  <a:pt x="11301259" y="0"/>
                </a:lnTo>
                <a:lnTo>
                  <a:pt x="11301259" y="2542783"/>
                </a:lnTo>
                <a:lnTo>
                  <a:pt x="0" y="2542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2063" y="9377663"/>
            <a:ext cx="1529187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“</a:t>
            </a: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https://www.tensorflow.org/api_docs/python/tf/keras/applications/EfficientNetB0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622" y="5935980"/>
            <a:ext cx="11139750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Vari</a:t>
            </a: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es across EfficientNet-B0 to B7.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Each version (B0 to B7) increases model capacity by scaling depth, width, and resolution using compound scaling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Depth-wise separable convolutions reduce FLOPs (Floating Point Operations), reduces model size &amp; parameters, maintains high accuracy.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5015" y="899886"/>
            <a:ext cx="9094837" cy="6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4666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343" y="1533203"/>
            <a:ext cx="8370308" cy="361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Higher inference time on CPU-only environments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Difficult to customize compared to plain CNNs due to compound scaling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SE blocks</a:t>
            </a: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and Swish activation are computationally expensive, especially on edge/mobile devices</a:t>
            </a:r>
          </a:p>
          <a:p>
            <a:pPr algn="l">
              <a:lnSpc>
                <a:spcPts val="329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5015" y="5498713"/>
            <a:ext cx="9094837" cy="6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4666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 Cases &amp;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015" y="6374266"/>
            <a:ext cx="8370308" cy="297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Best suited for high-accuracy tasks where sufficient resources are available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Applied in: me</a:t>
            </a: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dical imaging  (e.g., tumor detection), retail product detection, mobile apps (EffNet-Lite)</a:t>
            </a:r>
          </a:p>
          <a:p>
            <a:pPr algn="l">
              <a:lnSpc>
                <a:spcPts val="329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1147922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58819"/>
            <a:ext cx="7120673" cy="456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explored the performance of five popular Convolutional Neural Network (CNN) architectures using Python and Keras.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models used are: ResNet50, VGG16, InceptionV3, ConvNeXt-Tiny, and EfficientNetB7.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used a dataset of 40 images (20 real and 20 synthetic) to test the EfficientNet model.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06217"/>
            <a:ext cx="770827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Comparative Study of CNN Architectures for Image Classification : Focusing on EfficientNet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66343" y="7925451"/>
            <a:ext cx="11097061" cy="2038044"/>
            <a:chOff x="0" y="0"/>
            <a:chExt cx="3161215" cy="5805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1215" cy="580577"/>
            </a:xfrm>
            <a:custGeom>
              <a:avLst/>
              <a:gdLst/>
              <a:ahLst/>
              <a:cxnLst/>
              <a:rect r="r" b="b" t="t" l="l"/>
              <a:pathLst>
                <a:path h="580577" w="3161215">
                  <a:moveTo>
                    <a:pt x="43952" y="0"/>
                  </a:moveTo>
                  <a:lnTo>
                    <a:pt x="3117263" y="0"/>
                  </a:lnTo>
                  <a:cubicBezTo>
                    <a:pt x="3128920" y="0"/>
                    <a:pt x="3140099" y="4631"/>
                    <a:pt x="3148342" y="12873"/>
                  </a:cubicBezTo>
                  <a:cubicBezTo>
                    <a:pt x="3156585" y="21116"/>
                    <a:pt x="3161215" y="32295"/>
                    <a:pt x="3161215" y="43952"/>
                  </a:cubicBezTo>
                  <a:lnTo>
                    <a:pt x="3161215" y="536624"/>
                  </a:lnTo>
                  <a:cubicBezTo>
                    <a:pt x="3161215" y="548281"/>
                    <a:pt x="3156585" y="559461"/>
                    <a:pt x="3148342" y="567703"/>
                  </a:cubicBezTo>
                  <a:cubicBezTo>
                    <a:pt x="3140099" y="575946"/>
                    <a:pt x="3128920" y="580577"/>
                    <a:pt x="3117263" y="580577"/>
                  </a:cubicBezTo>
                  <a:lnTo>
                    <a:pt x="43952" y="580577"/>
                  </a:lnTo>
                  <a:cubicBezTo>
                    <a:pt x="32295" y="580577"/>
                    <a:pt x="21116" y="575946"/>
                    <a:pt x="12873" y="567703"/>
                  </a:cubicBezTo>
                  <a:cubicBezTo>
                    <a:pt x="4631" y="559461"/>
                    <a:pt x="0" y="548281"/>
                    <a:pt x="0" y="536624"/>
                  </a:cubicBezTo>
                  <a:lnTo>
                    <a:pt x="0" y="43952"/>
                  </a:lnTo>
                  <a:cubicBezTo>
                    <a:pt x="0" y="32295"/>
                    <a:pt x="4631" y="21116"/>
                    <a:pt x="12873" y="12873"/>
                  </a:cubicBezTo>
                  <a:cubicBezTo>
                    <a:pt x="21116" y="4631"/>
                    <a:pt x="32295" y="0"/>
                    <a:pt x="439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B45">
                    <a:alpha val="100000"/>
                  </a:srgbClr>
                </a:gs>
                <a:gs pos="100000">
                  <a:srgbClr val="0081D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161215" cy="59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27813" y="8800286"/>
            <a:ext cx="10064160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TO COMPARE EACH MODEL’S PERFORMANCE IN TERMS OF </a:t>
            </a:r>
          </a:p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 ACCURACY, INFERENCE SPEED, AND PRACTICAL USABILITY.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95568" y="8154051"/>
            <a:ext cx="1651302" cy="5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</a:pPr>
            <a:r>
              <a:rPr lang="en-US" sz="42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GOAL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6343" y="1408051"/>
            <a:ext cx="6583073" cy="106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</a:t>
            </a:r>
          </a:p>
          <a:p>
            <a:pPr algn="l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GENERATOR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11220" y="2420126"/>
            <a:ext cx="7570913" cy="742524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5596593" y="6132747"/>
            <a:ext cx="5822212" cy="3037676"/>
          </a:xfrm>
          <a:custGeom>
            <a:avLst/>
            <a:gdLst/>
            <a:ahLst/>
            <a:cxnLst/>
            <a:rect r="r" b="b" t="t" l="l"/>
            <a:pathLst>
              <a:path h="3037676" w="5822212">
                <a:moveTo>
                  <a:pt x="0" y="0"/>
                </a:moveTo>
                <a:lnTo>
                  <a:pt x="5822212" y="0"/>
                </a:lnTo>
                <a:lnTo>
                  <a:pt x="5822212" y="3037675"/>
                </a:lnTo>
                <a:lnTo>
                  <a:pt x="0" y="303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1678" y="9369931"/>
            <a:ext cx="8115300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icrosoft. Microsoft image creator. "https://designer.microsoft.com/image-creator", 2025.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5055" y="3489241"/>
            <a:ext cx="5905690" cy="509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dataset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contains: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20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real images collected from the internet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0 synthetic images generated by Microsoft’s AI image generator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Real images vary in size; synthetic images are fixed at 1024 × 1024 pixels.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All images were preprocessed and resized to fit  model’s input shape .</a:t>
            </a:r>
          </a:p>
          <a:p>
            <a:pPr algn="l">
              <a:lnSpc>
                <a:spcPts val="450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929083" y="1460348"/>
            <a:ext cx="6583073" cy="57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1604" y="2902150"/>
            <a:ext cx="1731241" cy="2375630"/>
          </a:xfrm>
          <a:custGeom>
            <a:avLst/>
            <a:gdLst/>
            <a:ahLst/>
            <a:cxnLst/>
            <a:rect r="r" b="b" t="t" l="l"/>
            <a:pathLst>
              <a:path h="2375630" w="1731241">
                <a:moveTo>
                  <a:pt x="0" y="0"/>
                </a:moveTo>
                <a:lnTo>
                  <a:pt x="1731240" y="0"/>
                </a:lnTo>
                <a:lnTo>
                  <a:pt x="1731240" y="2375631"/>
                </a:lnTo>
                <a:lnTo>
                  <a:pt x="0" y="2375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0708" y="3151217"/>
            <a:ext cx="2135035" cy="2126564"/>
          </a:xfrm>
          <a:custGeom>
            <a:avLst/>
            <a:gdLst/>
            <a:ahLst/>
            <a:cxnLst/>
            <a:rect r="r" b="b" t="t" l="l"/>
            <a:pathLst>
              <a:path h="2126564" w="2135035">
                <a:moveTo>
                  <a:pt x="0" y="0"/>
                </a:moveTo>
                <a:lnTo>
                  <a:pt x="2135035" y="0"/>
                </a:lnTo>
                <a:lnTo>
                  <a:pt x="2135035" y="2126564"/>
                </a:lnTo>
                <a:lnTo>
                  <a:pt x="0" y="2126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735" t="0" r="-1673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257" y="3168987"/>
            <a:ext cx="2135035" cy="2135035"/>
          </a:xfrm>
          <a:custGeom>
            <a:avLst/>
            <a:gdLst/>
            <a:ahLst/>
            <a:cxnLst/>
            <a:rect r="r" b="b" t="t" l="l"/>
            <a:pathLst>
              <a:path h="2135035" w="2135035">
                <a:moveTo>
                  <a:pt x="0" y="0"/>
                </a:moveTo>
                <a:lnTo>
                  <a:pt x="2135035" y="0"/>
                </a:lnTo>
                <a:lnTo>
                  <a:pt x="2135035" y="2135036"/>
                </a:lnTo>
                <a:lnTo>
                  <a:pt x="0" y="2135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9153" y="3195230"/>
            <a:ext cx="2063626" cy="2082551"/>
          </a:xfrm>
          <a:custGeom>
            <a:avLst/>
            <a:gdLst/>
            <a:ahLst/>
            <a:cxnLst/>
            <a:rect r="r" b="b" t="t" l="l"/>
            <a:pathLst>
              <a:path h="2082551" w="2063626">
                <a:moveTo>
                  <a:pt x="0" y="0"/>
                </a:moveTo>
                <a:lnTo>
                  <a:pt x="2063626" y="0"/>
                </a:lnTo>
                <a:lnTo>
                  <a:pt x="2063626" y="2082551"/>
                </a:lnTo>
                <a:lnTo>
                  <a:pt x="0" y="2082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929" t="0" r="-2944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2804" y="3195230"/>
            <a:ext cx="2096969" cy="2096969"/>
          </a:xfrm>
          <a:custGeom>
            <a:avLst/>
            <a:gdLst/>
            <a:ahLst/>
            <a:cxnLst/>
            <a:rect r="r" b="b" t="t" l="l"/>
            <a:pathLst>
              <a:path h="2096969" w="2096969">
                <a:moveTo>
                  <a:pt x="0" y="0"/>
                </a:moveTo>
                <a:lnTo>
                  <a:pt x="2096970" y="0"/>
                </a:lnTo>
                <a:lnTo>
                  <a:pt x="2096970" y="2096969"/>
                </a:lnTo>
                <a:lnTo>
                  <a:pt x="0" y="2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15189" y="2902150"/>
            <a:ext cx="1843284" cy="2457712"/>
          </a:xfrm>
          <a:custGeom>
            <a:avLst/>
            <a:gdLst/>
            <a:ahLst/>
            <a:cxnLst/>
            <a:rect r="r" b="b" t="t" l="l"/>
            <a:pathLst>
              <a:path h="2457712" w="1843284">
                <a:moveTo>
                  <a:pt x="0" y="0"/>
                </a:moveTo>
                <a:lnTo>
                  <a:pt x="1843284" y="0"/>
                </a:lnTo>
                <a:lnTo>
                  <a:pt x="1843284" y="2457713"/>
                </a:lnTo>
                <a:lnTo>
                  <a:pt x="0" y="2457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58498" y="3168987"/>
            <a:ext cx="2279934" cy="2135035"/>
          </a:xfrm>
          <a:custGeom>
            <a:avLst/>
            <a:gdLst/>
            <a:ahLst/>
            <a:cxnLst/>
            <a:rect r="r" b="b" t="t" l="l"/>
            <a:pathLst>
              <a:path h="2135035" w="2279934">
                <a:moveTo>
                  <a:pt x="0" y="0"/>
                </a:moveTo>
                <a:lnTo>
                  <a:pt x="2279935" y="0"/>
                </a:lnTo>
                <a:lnTo>
                  <a:pt x="2279935" y="2135036"/>
                </a:lnTo>
                <a:lnTo>
                  <a:pt x="0" y="2135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277" t="0" r="-2027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76558" y="2902150"/>
            <a:ext cx="1607396" cy="2401873"/>
          </a:xfrm>
          <a:custGeom>
            <a:avLst/>
            <a:gdLst/>
            <a:ahLst/>
            <a:cxnLst/>
            <a:rect r="r" b="b" t="t" l="l"/>
            <a:pathLst>
              <a:path h="2401873" w="1607396">
                <a:moveTo>
                  <a:pt x="0" y="0"/>
                </a:moveTo>
                <a:lnTo>
                  <a:pt x="1607396" y="0"/>
                </a:lnTo>
                <a:lnTo>
                  <a:pt x="1607396" y="2401873"/>
                </a:lnTo>
                <a:lnTo>
                  <a:pt x="0" y="24018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1718" t="0" r="-5747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59902" y="6213091"/>
            <a:ext cx="2370878" cy="2370878"/>
          </a:xfrm>
          <a:custGeom>
            <a:avLst/>
            <a:gdLst/>
            <a:ahLst/>
            <a:cxnLst/>
            <a:rect r="r" b="b" t="t" l="l"/>
            <a:pathLst>
              <a:path h="2370878" w="2370878">
                <a:moveTo>
                  <a:pt x="0" y="0"/>
                </a:moveTo>
                <a:lnTo>
                  <a:pt x="2370878" y="0"/>
                </a:lnTo>
                <a:lnTo>
                  <a:pt x="2370878" y="2370878"/>
                </a:lnTo>
                <a:lnTo>
                  <a:pt x="0" y="23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10368" y="6237158"/>
            <a:ext cx="2277632" cy="2277632"/>
          </a:xfrm>
          <a:custGeom>
            <a:avLst/>
            <a:gdLst/>
            <a:ahLst/>
            <a:cxnLst/>
            <a:rect r="r" b="b" t="t" l="l"/>
            <a:pathLst>
              <a:path h="2277632" w="2277632">
                <a:moveTo>
                  <a:pt x="0" y="0"/>
                </a:moveTo>
                <a:lnTo>
                  <a:pt x="2277632" y="0"/>
                </a:lnTo>
                <a:lnTo>
                  <a:pt x="2277632" y="2277632"/>
                </a:lnTo>
                <a:lnTo>
                  <a:pt x="0" y="2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286" y="6237158"/>
            <a:ext cx="2275006" cy="2275006"/>
          </a:xfrm>
          <a:custGeom>
            <a:avLst/>
            <a:gdLst/>
            <a:ahLst/>
            <a:cxnLst/>
            <a:rect r="r" b="b" t="t" l="l"/>
            <a:pathLst>
              <a:path h="2275006" w="2275006">
                <a:moveTo>
                  <a:pt x="0" y="0"/>
                </a:moveTo>
                <a:lnTo>
                  <a:pt x="2275006" y="0"/>
                </a:lnTo>
                <a:lnTo>
                  <a:pt x="2275006" y="2275006"/>
                </a:lnTo>
                <a:lnTo>
                  <a:pt x="0" y="2275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17292" y="6278748"/>
            <a:ext cx="2265487" cy="2265487"/>
          </a:xfrm>
          <a:custGeom>
            <a:avLst/>
            <a:gdLst/>
            <a:ahLst/>
            <a:cxnLst/>
            <a:rect r="r" b="b" t="t" l="l"/>
            <a:pathLst>
              <a:path h="2265487" w="2265487">
                <a:moveTo>
                  <a:pt x="0" y="0"/>
                </a:moveTo>
                <a:lnTo>
                  <a:pt x="2265487" y="0"/>
                </a:lnTo>
                <a:lnTo>
                  <a:pt x="2265487" y="2265488"/>
                </a:lnTo>
                <a:lnTo>
                  <a:pt x="0" y="22654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93917" y="6187510"/>
            <a:ext cx="2319895" cy="2319895"/>
          </a:xfrm>
          <a:custGeom>
            <a:avLst/>
            <a:gdLst/>
            <a:ahLst/>
            <a:cxnLst/>
            <a:rect r="r" b="b" t="t" l="l"/>
            <a:pathLst>
              <a:path h="2319895" w="2319895">
                <a:moveTo>
                  <a:pt x="0" y="0"/>
                </a:moveTo>
                <a:lnTo>
                  <a:pt x="2319895" y="0"/>
                </a:lnTo>
                <a:lnTo>
                  <a:pt x="2319895" y="2319895"/>
                </a:lnTo>
                <a:lnTo>
                  <a:pt x="0" y="23198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26576" y="6168255"/>
            <a:ext cx="2339150" cy="2339150"/>
          </a:xfrm>
          <a:custGeom>
            <a:avLst/>
            <a:gdLst/>
            <a:ahLst/>
            <a:cxnLst/>
            <a:rect r="r" b="b" t="t" l="l"/>
            <a:pathLst>
              <a:path h="2339150" w="2339150">
                <a:moveTo>
                  <a:pt x="0" y="0"/>
                </a:moveTo>
                <a:lnTo>
                  <a:pt x="2339149" y="0"/>
                </a:lnTo>
                <a:lnTo>
                  <a:pt x="2339149" y="2339150"/>
                </a:lnTo>
                <a:lnTo>
                  <a:pt x="0" y="23391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82779" y="6213091"/>
            <a:ext cx="2249478" cy="2299073"/>
          </a:xfrm>
          <a:custGeom>
            <a:avLst/>
            <a:gdLst/>
            <a:ahLst/>
            <a:cxnLst/>
            <a:rect r="r" b="b" t="t" l="l"/>
            <a:pathLst>
              <a:path h="2299073" w="2249478">
                <a:moveTo>
                  <a:pt x="0" y="0"/>
                </a:moveTo>
                <a:lnTo>
                  <a:pt x="2249478" y="0"/>
                </a:lnTo>
                <a:lnTo>
                  <a:pt x="2249478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102" t="0" r="-110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638433" y="6168255"/>
            <a:ext cx="2321469" cy="2321469"/>
          </a:xfrm>
          <a:custGeom>
            <a:avLst/>
            <a:gdLst/>
            <a:ahLst/>
            <a:cxnLst/>
            <a:rect r="r" b="b" t="t" l="l"/>
            <a:pathLst>
              <a:path h="2321469" w="2321469">
                <a:moveTo>
                  <a:pt x="0" y="0"/>
                </a:moveTo>
                <a:lnTo>
                  <a:pt x="2321469" y="0"/>
                </a:lnTo>
                <a:lnTo>
                  <a:pt x="2321469" y="2321470"/>
                </a:lnTo>
                <a:lnTo>
                  <a:pt x="0" y="232147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46622" y="677472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4910" y="2761111"/>
            <a:ext cx="17700257" cy="2715720"/>
            <a:chOff x="0" y="0"/>
            <a:chExt cx="23600343" cy="36209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710668"/>
              <a:ext cx="2940554" cy="2910291"/>
            </a:xfrm>
            <a:custGeom>
              <a:avLst/>
              <a:gdLst/>
              <a:ahLst/>
              <a:cxnLst/>
              <a:rect r="r" b="b" t="t" l="l"/>
              <a:pathLst>
                <a:path h="2910291" w="2940554">
                  <a:moveTo>
                    <a:pt x="0" y="0"/>
                  </a:moveTo>
                  <a:lnTo>
                    <a:pt x="2940554" y="0"/>
                  </a:lnTo>
                  <a:lnTo>
                    <a:pt x="2940554" y="2910291"/>
                  </a:lnTo>
                  <a:lnTo>
                    <a:pt x="0" y="29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330" t="0" r="-182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11118" y="785541"/>
              <a:ext cx="2965144" cy="2835419"/>
            </a:xfrm>
            <a:custGeom>
              <a:avLst/>
              <a:gdLst/>
              <a:ahLst/>
              <a:cxnLst/>
              <a:rect r="r" b="b" t="t" l="l"/>
              <a:pathLst>
                <a:path h="2835419" w="2965144">
                  <a:moveTo>
                    <a:pt x="0" y="0"/>
                  </a:moveTo>
                  <a:lnTo>
                    <a:pt x="2965143" y="0"/>
                  </a:lnTo>
                  <a:lnTo>
                    <a:pt x="2965143" y="2835418"/>
                  </a:lnTo>
                  <a:lnTo>
                    <a:pt x="0" y="28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276541" y="0"/>
              <a:ext cx="2815296" cy="3620959"/>
            </a:xfrm>
            <a:custGeom>
              <a:avLst/>
              <a:gdLst/>
              <a:ahLst/>
              <a:cxnLst/>
              <a:rect r="r" b="b" t="t" l="l"/>
              <a:pathLst>
                <a:path h="3620959" w="2815296">
                  <a:moveTo>
                    <a:pt x="0" y="0"/>
                  </a:moveTo>
                  <a:lnTo>
                    <a:pt x="2815296" y="0"/>
                  </a:lnTo>
                  <a:lnTo>
                    <a:pt x="2815296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358537" y="353787"/>
              <a:ext cx="2517555" cy="3267172"/>
            </a:xfrm>
            <a:custGeom>
              <a:avLst/>
              <a:gdLst/>
              <a:ahLst/>
              <a:cxnLst/>
              <a:rect r="r" b="b" t="t" l="l"/>
              <a:pathLst>
                <a:path h="3267172" w="2517555">
                  <a:moveTo>
                    <a:pt x="0" y="0"/>
                  </a:moveTo>
                  <a:lnTo>
                    <a:pt x="2517555" y="0"/>
                  </a:lnTo>
                  <a:lnTo>
                    <a:pt x="2517555" y="3267172"/>
                  </a:lnTo>
                  <a:lnTo>
                    <a:pt x="0" y="3267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1610" t="0" r="-5305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142792" y="1230513"/>
              <a:ext cx="2500775" cy="2390447"/>
            </a:xfrm>
            <a:custGeom>
              <a:avLst/>
              <a:gdLst/>
              <a:ahLst/>
              <a:cxnLst/>
              <a:rect r="r" b="b" t="t" l="l"/>
              <a:pathLst>
                <a:path h="2390447" w="2500775">
                  <a:moveTo>
                    <a:pt x="0" y="0"/>
                  </a:moveTo>
                  <a:lnTo>
                    <a:pt x="2500774" y="0"/>
                  </a:lnTo>
                  <a:lnTo>
                    <a:pt x="2500774" y="2390446"/>
                  </a:lnTo>
                  <a:lnTo>
                    <a:pt x="0" y="2390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837356" y="784320"/>
              <a:ext cx="2762987" cy="2762987"/>
            </a:xfrm>
            <a:custGeom>
              <a:avLst/>
              <a:gdLst/>
              <a:ahLst/>
              <a:cxnLst/>
              <a:rect r="r" b="b" t="t" l="l"/>
              <a:pathLst>
                <a:path h="2762987" w="2762987">
                  <a:moveTo>
                    <a:pt x="0" y="0"/>
                  </a:moveTo>
                  <a:lnTo>
                    <a:pt x="2762987" y="0"/>
                  </a:lnTo>
                  <a:lnTo>
                    <a:pt x="2762987" y="2762987"/>
                  </a:lnTo>
                  <a:lnTo>
                    <a:pt x="0" y="2762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442961" y="0"/>
              <a:ext cx="2715720" cy="3620959"/>
            </a:xfrm>
            <a:custGeom>
              <a:avLst/>
              <a:gdLst/>
              <a:ahLst/>
              <a:cxnLst/>
              <a:rect r="r" b="b" t="t" l="l"/>
              <a:pathLst>
                <a:path h="3620959" w="2715720">
                  <a:moveTo>
                    <a:pt x="0" y="0"/>
                  </a:moveTo>
                  <a:lnTo>
                    <a:pt x="2715720" y="0"/>
                  </a:lnTo>
                  <a:lnTo>
                    <a:pt x="2715720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425381" y="0"/>
              <a:ext cx="2584460" cy="3620959"/>
            </a:xfrm>
            <a:custGeom>
              <a:avLst/>
              <a:gdLst/>
              <a:ahLst/>
              <a:cxnLst/>
              <a:rect r="r" b="b" t="t" l="l"/>
              <a:pathLst>
                <a:path h="3620959" w="2584460">
                  <a:moveTo>
                    <a:pt x="0" y="0"/>
                  </a:moveTo>
                  <a:lnTo>
                    <a:pt x="2584460" y="0"/>
                  </a:lnTo>
                  <a:lnTo>
                    <a:pt x="2584460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534981" y="6513818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1" y="0"/>
                </a:lnTo>
                <a:lnTo>
                  <a:pt x="2315441" y="2315440"/>
                </a:lnTo>
                <a:lnTo>
                  <a:pt x="0" y="2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50422" y="6493215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0" y="0"/>
                </a:lnTo>
                <a:lnTo>
                  <a:pt x="2315440" y="2315441"/>
                </a:lnTo>
                <a:lnTo>
                  <a:pt x="0" y="231544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9930" y="6604810"/>
            <a:ext cx="2245051" cy="2245051"/>
          </a:xfrm>
          <a:custGeom>
            <a:avLst/>
            <a:gdLst/>
            <a:ahLst/>
            <a:cxnLst/>
            <a:rect r="r" b="b" t="t" l="l"/>
            <a:pathLst>
              <a:path h="2245051" w="2245051">
                <a:moveTo>
                  <a:pt x="0" y="0"/>
                </a:moveTo>
                <a:lnTo>
                  <a:pt x="2245051" y="0"/>
                </a:lnTo>
                <a:lnTo>
                  <a:pt x="2245051" y="2245051"/>
                </a:lnTo>
                <a:lnTo>
                  <a:pt x="0" y="22450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56735" y="6534420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1" y="0"/>
                </a:lnTo>
                <a:lnTo>
                  <a:pt x="2315441" y="2315441"/>
                </a:lnTo>
                <a:lnTo>
                  <a:pt x="0" y="23154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285039" y="6534420"/>
            <a:ext cx="2274235" cy="2274235"/>
          </a:xfrm>
          <a:custGeom>
            <a:avLst/>
            <a:gdLst/>
            <a:ahLst/>
            <a:cxnLst/>
            <a:rect r="r" b="b" t="t" l="l"/>
            <a:pathLst>
              <a:path h="2274235" w="2274235">
                <a:moveTo>
                  <a:pt x="0" y="0"/>
                </a:moveTo>
                <a:lnTo>
                  <a:pt x="2274235" y="0"/>
                </a:lnTo>
                <a:lnTo>
                  <a:pt x="2274235" y="2274236"/>
                </a:lnTo>
                <a:lnTo>
                  <a:pt x="0" y="227423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59274" y="6566036"/>
            <a:ext cx="2252208" cy="2252208"/>
          </a:xfrm>
          <a:custGeom>
            <a:avLst/>
            <a:gdLst/>
            <a:ahLst/>
            <a:cxnLst/>
            <a:rect r="r" b="b" t="t" l="l"/>
            <a:pathLst>
              <a:path h="2252208" w="2252208">
                <a:moveTo>
                  <a:pt x="0" y="0"/>
                </a:moveTo>
                <a:lnTo>
                  <a:pt x="2252209" y="0"/>
                </a:lnTo>
                <a:lnTo>
                  <a:pt x="2252209" y="2252209"/>
                </a:lnTo>
                <a:lnTo>
                  <a:pt x="0" y="22522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30547" y="6607079"/>
            <a:ext cx="2170122" cy="2170122"/>
          </a:xfrm>
          <a:custGeom>
            <a:avLst/>
            <a:gdLst/>
            <a:ahLst/>
            <a:cxnLst/>
            <a:rect r="r" b="b" t="t" l="l"/>
            <a:pathLst>
              <a:path h="2170122" w="2170122">
                <a:moveTo>
                  <a:pt x="0" y="0"/>
                </a:moveTo>
                <a:lnTo>
                  <a:pt x="2170122" y="0"/>
                </a:lnTo>
                <a:lnTo>
                  <a:pt x="2170122" y="2170122"/>
                </a:lnTo>
                <a:lnTo>
                  <a:pt x="0" y="217012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91074" y="6590801"/>
            <a:ext cx="2144093" cy="2144093"/>
          </a:xfrm>
          <a:custGeom>
            <a:avLst/>
            <a:gdLst/>
            <a:ahLst/>
            <a:cxnLst/>
            <a:rect r="r" b="b" t="t" l="l"/>
            <a:pathLst>
              <a:path h="2144093" w="2144093">
                <a:moveTo>
                  <a:pt x="0" y="0"/>
                </a:moveTo>
                <a:lnTo>
                  <a:pt x="2144094" y="0"/>
                </a:lnTo>
                <a:lnTo>
                  <a:pt x="2144094" y="2144093"/>
                </a:lnTo>
                <a:lnTo>
                  <a:pt x="0" y="214409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46622" y="1123950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4095" y="3381825"/>
            <a:ext cx="2638292" cy="2077737"/>
          </a:xfrm>
          <a:custGeom>
            <a:avLst/>
            <a:gdLst/>
            <a:ahLst/>
            <a:cxnLst/>
            <a:rect r="r" b="b" t="t" l="l"/>
            <a:pathLst>
              <a:path h="2077737" w="2638292">
                <a:moveTo>
                  <a:pt x="0" y="0"/>
                </a:moveTo>
                <a:lnTo>
                  <a:pt x="2638292" y="0"/>
                </a:lnTo>
                <a:lnTo>
                  <a:pt x="2638292" y="2077736"/>
                </a:lnTo>
                <a:lnTo>
                  <a:pt x="0" y="20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359" r="0" b="-156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12512" y="3388094"/>
            <a:ext cx="3032398" cy="2071467"/>
          </a:xfrm>
          <a:custGeom>
            <a:avLst/>
            <a:gdLst/>
            <a:ahLst/>
            <a:cxnLst/>
            <a:rect r="r" b="b" t="t" l="l"/>
            <a:pathLst>
              <a:path h="2071467" w="3032398">
                <a:moveTo>
                  <a:pt x="0" y="0"/>
                </a:moveTo>
                <a:lnTo>
                  <a:pt x="3032398" y="0"/>
                </a:lnTo>
                <a:lnTo>
                  <a:pt x="3032398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4918" y="3444889"/>
            <a:ext cx="2940601" cy="2062096"/>
          </a:xfrm>
          <a:custGeom>
            <a:avLst/>
            <a:gdLst/>
            <a:ahLst/>
            <a:cxnLst/>
            <a:rect r="r" b="b" t="t" l="l"/>
            <a:pathLst>
              <a:path h="2062096" w="2940601">
                <a:moveTo>
                  <a:pt x="0" y="0"/>
                </a:moveTo>
                <a:lnTo>
                  <a:pt x="2940601" y="0"/>
                </a:lnTo>
                <a:lnTo>
                  <a:pt x="2940601" y="2062096"/>
                </a:lnTo>
                <a:lnTo>
                  <a:pt x="0" y="2062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5414" y="3444889"/>
            <a:ext cx="3537489" cy="2049395"/>
          </a:xfrm>
          <a:custGeom>
            <a:avLst/>
            <a:gdLst/>
            <a:ahLst/>
            <a:cxnLst/>
            <a:rect r="r" b="b" t="t" l="l"/>
            <a:pathLst>
              <a:path h="2049395" w="3537489">
                <a:moveTo>
                  <a:pt x="0" y="0"/>
                </a:moveTo>
                <a:lnTo>
                  <a:pt x="3537489" y="0"/>
                </a:lnTo>
                <a:lnTo>
                  <a:pt x="3537489" y="2049395"/>
                </a:lnTo>
                <a:lnTo>
                  <a:pt x="0" y="204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50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1019" y="6057944"/>
            <a:ext cx="3407582" cy="3407582"/>
          </a:xfrm>
          <a:custGeom>
            <a:avLst/>
            <a:gdLst/>
            <a:ahLst/>
            <a:cxnLst/>
            <a:rect r="r" b="b" t="t" l="l"/>
            <a:pathLst>
              <a:path h="3407582" w="3407582">
                <a:moveTo>
                  <a:pt x="0" y="0"/>
                </a:moveTo>
                <a:lnTo>
                  <a:pt x="3407583" y="0"/>
                </a:lnTo>
                <a:lnTo>
                  <a:pt x="3407583" y="3407582"/>
                </a:lnTo>
                <a:lnTo>
                  <a:pt x="0" y="34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81428" y="6057944"/>
            <a:ext cx="3407582" cy="3407582"/>
          </a:xfrm>
          <a:custGeom>
            <a:avLst/>
            <a:gdLst/>
            <a:ahLst/>
            <a:cxnLst/>
            <a:rect r="r" b="b" t="t" l="l"/>
            <a:pathLst>
              <a:path h="3407582" w="3407582">
                <a:moveTo>
                  <a:pt x="0" y="0"/>
                </a:moveTo>
                <a:lnTo>
                  <a:pt x="3407582" y="0"/>
                </a:lnTo>
                <a:lnTo>
                  <a:pt x="3407582" y="3407582"/>
                </a:lnTo>
                <a:lnTo>
                  <a:pt x="0" y="34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19868" y="6112782"/>
            <a:ext cx="3352743" cy="3352743"/>
          </a:xfrm>
          <a:custGeom>
            <a:avLst/>
            <a:gdLst/>
            <a:ahLst/>
            <a:cxnLst/>
            <a:rect r="r" b="b" t="t" l="l"/>
            <a:pathLst>
              <a:path h="3352743" w="3352743">
                <a:moveTo>
                  <a:pt x="0" y="0"/>
                </a:moveTo>
                <a:lnTo>
                  <a:pt x="3352743" y="0"/>
                </a:lnTo>
                <a:lnTo>
                  <a:pt x="3352743" y="3352744"/>
                </a:lnTo>
                <a:lnTo>
                  <a:pt x="0" y="33527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7556" y="6057944"/>
            <a:ext cx="3200356" cy="3200356"/>
          </a:xfrm>
          <a:custGeom>
            <a:avLst/>
            <a:gdLst/>
            <a:ahLst/>
            <a:cxnLst/>
            <a:rect r="r" b="b" t="t" l="l"/>
            <a:pathLst>
              <a:path h="3200356" w="3200356">
                <a:moveTo>
                  <a:pt x="0" y="0"/>
                </a:moveTo>
                <a:lnTo>
                  <a:pt x="3200357" y="0"/>
                </a:lnTo>
                <a:lnTo>
                  <a:pt x="3200357" y="3200356"/>
                </a:lnTo>
                <a:lnTo>
                  <a:pt x="0" y="3200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6622" y="1123950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0"/>
              </a:srgbClr>
            </a:gs>
            <a:gs pos="100000">
              <a:srgbClr val="446BF5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97874" y="1363731"/>
            <a:ext cx="8292252" cy="54968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6105" y="3221722"/>
            <a:ext cx="8292252" cy="549684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35867" y="2859765"/>
            <a:ext cx="8292252" cy="549684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2596" y="8485579"/>
            <a:ext cx="7316079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•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All models were pre-trained on the ImageNet dataset using Keras.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023" y="795339"/>
            <a:ext cx="8115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EXPERIMENT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4779" y="8432720"/>
            <a:ext cx="9591242" cy="11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me.perf_counter() was used to calculate per-image inference time.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Predictions were decoded using decode_predictions() to get top-3 results.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270" y="2281067"/>
            <a:ext cx="7511530" cy="3136064"/>
          </a:xfrm>
          <a:custGeom>
            <a:avLst/>
            <a:gdLst/>
            <a:ahLst/>
            <a:cxnLst/>
            <a:rect r="r" b="b" t="t" l="l"/>
            <a:pathLst>
              <a:path h="3136064" w="7511530">
                <a:moveTo>
                  <a:pt x="0" y="0"/>
                </a:moveTo>
                <a:lnTo>
                  <a:pt x="7511530" y="0"/>
                </a:lnTo>
                <a:lnTo>
                  <a:pt x="7511530" y="3136064"/>
                </a:lnTo>
                <a:lnTo>
                  <a:pt x="0" y="3136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678" y="6395867"/>
            <a:ext cx="7412715" cy="2862433"/>
          </a:xfrm>
          <a:custGeom>
            <a:avLst/>
            <a:gdLst/>
            <a:ahLst/>
            <a:cxnLst/>
            <a:rect r="r" b="b" t="t" l="l"/>
            <a:pathLst>
              <a:path h="2862433" w="7412715">
                <a:moveTo>
                  <a:pt x="0" y="0"/>
                </a:moveTo>
                <a:lnTo>
                  <a:pt x="7412714" y="0"/>
                </a:lnTo>
                <a:lnTo>
                  <a:pt x="7412714" y="2862433"/>
                </a:lnTo>
                <a:lnTo>
                  <a:pt x="0" y="2862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126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0" y="638313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34654" y="3849099"/>
            <a:ext cx="7412715" cy="2951628"/>
          </a:xfrm>
          <a:custGeom>
            <a:avLst/>
            <a:gdLst/>
            <a:ahLst/>
            <a:cxnLst/>
            <a:rect r="r" b="b" t="t" l="l"/>
            <a:pathLst>
              <a:path h="2951628" w="7412715">
                <a:moveTo>
                  <a:pt x="0" y="0"/>
                </a:moveTo>
                <a:lnTo>
                  <a:pt x="7412715" y="0"/>
                </a:lnTo>
                <a:lnTo>
                  <a:pt x="7412715" y="2951627"/>
                </a:lnTo>
                <a:lnTo>
                  <a:pt x="0" y="29516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6248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8105" y="2056820"/>
            <a:ext cx="16848581" cy="7415654"/>
          </a:xfrm>
          <a:custGeom>
            <a:avLst/>
            <a:gdLst/>
            <a:ahLst/>
            <a:cxnLst/>
            <a:rect r="r" b="b" t="t" l="l"/>
            <a:pathLst>
              <a:path h="7415654" w="16848581">
                <a:moveTo>
                  <a:pt x="0" y="0"/>
                </a:moveTo>
                <a:lnTo>
                  <a:pt x="16848580" y="0"/>
                </a:lnTo>
                <a:lnTo>
                  <a:pt x="16848580" y="7415654"/>
                </a:lnTo>
                <a:lnTo>
                  <a:pt x="0" y="741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245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8105" y="847664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CLASSIFICATION: REAL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49712">
            <a:off x="-3426110" y="-3716941"/>
            <a:ext cx="11898677" cy="11541716"/>
          </a:xfrm>
          <a:custGeom>
            <a:avLst/>
            <a:gdLst/>
            <a:ahLst/>
            <a:cxnLst/>
            <a:rect r="r" b="b" t="t" l="l"/>
            <a:pathLst>
              <a:path h="11541716" w="11898677">
                <a:moveTo>
                  <a:pt x="0" y="0"/>
                </a:moveTo>
                <a:lnTo>
                  <a:pt x="11898677" y="0"/>
                </a:lnTo>
                <a:lnTo>
                  <a:pt x="11898677" y="11541716"/>
                </a:lnTo>
                <a:lnTo>
                  <a:pt x="0" y="1154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54494" y="6144689"/>
            <a:ext cx="4867012" cy="4721002"/>
          </a:xfrm>
          <a:custGeom>
            <a:avLst/>
            <a:gdLst/>
            <a:ahLst/>
            <a:cxnLst/>
            <a:rect r="r" b="b" t="t" l="l"/>
            <a:pathLst>
              <a:path h="4721002" w="4867012">
                <a:moveTo>
                  <a:pt x="4867012" y="4721002"/>
                </a:moveTo>
                <a:lnTo>
                  <a:pt x="0" y="4721002"/>
                </a:lnTo>
                <a:lnTo>
                  <a:pt x="0" y="0"/>
                </a:lnTo>
                <a:lnTo>
                  <a:pt x="4867012" y="0"/>
                </a:lnTo>
                <a:lnTo>
                  <a:pt x="4867012" y="4721002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3387" y="-3430701"/>
            <a:ext cx="10262215" cy="10262215"/>
          </a:xfrm>
          <a:custGeom>
            <a:avLst/>
            <a:gdLst/>
            <a:ahLst/>
            <a:cxnLst/>
            <a:rect r="r" b="b" t="t" l="l"/>
            <a:pathLst>
              <a:path h="10262215" w="10262215">
                <a:moveTo>
                  <a:pt x="0" y="0"/>
                </a:moveTo>
                <a:lnTo>
                  <a:pt x="10262214" y="0"/>
                </a:lnTo>
                <a:lnTo>
                  <a:pt x="10262214" y="10262214"/>
                </a:lnTo>
                <a:lnTo>
                  <a:pt x="0" y="1026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67958"/>
            <a:ext cx="4097268" cy="4097268"/>
          </a:xfrm>
          <a:custGeom>
            <a:avLst/>
            <a:gdLst/>
            <a:ahLst/>
            <a:cxnLst/>
            <a:rect r="r" b="b" t="t" l="l"/>
            <a:pathLst>
              <a:path h="4097268" w="4097268">
                <a:moveTo>
                  <a:pt x="0" y="0"/>
                </a:moveTo>
                <a:lnTo>
                  <a:pt x="4097268" y="0"/>
                </a:lnTo>
                <a:lnTo>
                  <a:pt x="4097268" y="4097269"/>
                </a:lnTo>
                <a:lnTo>
                  <a:pt x="0" y="409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79951" y="-2002074"/>
            <a:ext cx="7440607" cy="74406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718580" y="4616593"/>
            <a:ext cx="8540720" cy="4206305"/>
          </a:xfrm>
          <a:custGeom>
            <a:avLst/>
            <a:gdLst/>
            <a:ahLst/>
            <a:cxnLst/>
            <a:rect r="r" b="b" t="t" l="l"/>
            <a:pathLst>
              <a:path h="4206305" w="8540720">
                <a:moveTo>
                  <a:pt x="0" y="0"/>
                </a:moveTo>
                <a:lnTo>
                  <a:pt x="8540720" y="0"/>
                </a:lnTo>
                <a:lnTo>
                  <a:pt x="8540720" y="4206304"/>
                </a:lnTo>
                <a:lnTo>
                  <a:pt x="0" y="4206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1464" y="7659689"/>
            <a:ext cx="686845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CNNs automatically learn spatial hierarchies of features, making them ideal for tasks like image classification, object detection, and segmentation.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464" y="6097064"/>
            <a:ext cx="671216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 A deep learning model specifically designed for processing grid-like data such as images.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37853"/>
            <a:ext cx="5479688" cy="71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4959" b="true">
                <a:solidFill>
                  <a:srgbClr val="FF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67887"/>
            <a:ext cx="9149585" cy="149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4637" b="true">
                <a:solidFill>
                  <a:srgbClr val="FF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a Convolutional Neural Network (CNN)?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2634" y="9210675"/>
            <a:ext cx="6712166" cy="3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Example of CNN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350" y="1849956"/>
            <a:ext cx="17259300" cy="7788259"/>
          </a:xfrm>
          <a:custGeom>
            <a:avLst/>
            <a:gdLst/>
            <a:ahLst/>
            <a:cxnLst/>
            <a:rect r="r" b="b" t="t" l="l"/>
            <a:pathLst>
              <a:path h="7788259" w="17259300">
                <a:moveTo>
                  <a:pt x="0" y="0"/>
                </a:moveTo>
                <a:lnTo>
                  <a:pt x="17259300" y="0"/>
                </a:lnTo>
                <a:lnTo>
                  <a:pt x="17259300" y="7788259"/>
                </a:lnTo>
                <a:lnTo>
                  <a:pt x="0" y="7788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0440" y="677472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CLASSIFICATION: FAKE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424041"/>
            <a:ext cx="8149934" cy="5055022"/>
          </a:xfrm>
          <a:custGeom>
            <a:avLst/>
            <a:gdLst/>
            <a:ahLst/>
            <a:cxnLst/>
            <a:rect r="r" b="b" t="t" l="l"/>
            <a:pathLst>
              <a:path h="5055022" w="8149934">
                <a:moveTo>
                  <a:pt x="0" y="0"/>
                </a:moveTo>
                <a:lnTo>
                  <a:pt x="8149934" y="0"/>
                </a:lnTo>
                <a:lnTo>
                  <a:pt x="8149934" y="5055023"/>
                </a:lnTo>
                <a:lnTo>
                  <a:pt x="0" y="5055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1128" y="2424041"/>
            <a:ext cx="8149934" cy="5055022"/>
          </a:xfrm>
          <a:custGeom>
            <a:avLst/>
            <a:gdLst/>
            <a:ahLst/>
            <a:cxnLst/>
            <a:rect r="r" b="b" t="t" l="l"/>
            <a:pathLst>
              <a:path h="5055022" w="8149934">
                <a:moveTo>
                  <a:pt x="0" y="0"/>
                </a:moveTo>
                <a:lnTo>
                  <a:pt x="8149934" y="0"/>
                </a:lnTo>
                <a:lnTo>
                  <a:pt x="8149934" y="5055023"/>
                </a:lnTo>
                <a:lnTo>
                  <a:pt x="0" y="5055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217" y="795339"/>
            <a:ext cx="13545942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Inference Time per Image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1128" y="8322104"/>
            <a:ext cx="12024769" cy="172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Fastest: VGGNet16 (~1s)</a:t>
            </a:r>
          </a:p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Slowest: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(~11s)</a:t>
            </a:r>
          </a:p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on: EfficientNet, while being accurate in some cases, had the longest inference time.</a:t>
            </a:r>
          </a:p>
          <a:p>
            <a:pPr algn="just">
              <a:lnSpc>
                <a:spcPts val="2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2122983"/>
          <a:ext cx="6513967" cy="7349491"/>
        </p:xfrm>
        <a:graphic>
          <a:graphicData uri="http://schemas.openxmlformats.org/drawingml/2006/table">
            <a:tbl>
              <a:tblPr/>
              <a:tblGrid>
                <a:gridCol w="3256983"/>
                <a:gridCol w="3256983"/>
              </a:tblGrid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File Size (MB)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98.35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527.87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InceptionV3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7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ConvNexXt-Tiny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EfficientNetB7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27967" y="2346728"/>
            <a:ext cx="9234135" cy="5727501"/>
          </a:xfrm>
          <a:custGeom>
            <a:avLst/>
            <a:gdLst/>
            <a:ahLst/>
            <a:cxnLst/>
            <a:rect r="r" b="b" t="t" l="l"/>
            <a:pathLst>
              <a:path h="5727501" w="9234135">
                <a:moveTo>
                  <a:pt x="0" y="0"/>
                </a:moveTo>
                <a:lnTo>
                  <a:pt x="9234135" y="0"/>
                </a:lnTo>
                <a:lnTo>
                  <a:pt x="9234135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217" y="795339"/>
            <a:ext cx="13545942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size and Memory footprint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7967" y="8430423"/>
            <a:ext cx="9778904" cy="172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Smallest: ResNet50 (~98 MB)</a:t>
            </a:r>
          </a:p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Largest: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VGGNet16 (~528 MB)</a:t>
            </a:r>
          </a:p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Observation: VGGN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et16 is over 5x the size of ResNet50 with only slightly better accuracy.</a:t>
            </a:r>
          </a:p>
          <a:p>
            <a:pPr algn="just">
              <a:lnSpc>
                <a:spcPts val="2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680" y="1912101"/>
            <a:ext cx="14396031" cy="7126035"/>
            <a:chOff x="0" y="0"/>
            <a:chExt cx="19194708" cy="9501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94708" cy="9501380"/>
            </a:xfrm>
            <a:custGeom>
              <a:avLst/>
              <a:gdLst/>
              <a:ahLst/>
              <a:cxnLst/>
              <a:rect r="r" b="b" t="t" l="l"/>
              <a:pathLst>
                <a:path h="9501380" w="19194708">
                  <a:moveTo>
                    <a:pt x="0" y="0"/>
                  </a:moveTo>
                  <a:lnTo>
                    <a:pt x="19194708" y="0"/>
                  </a:lnTo>
                  <a:lnTo>
                    <a:pt x="19194708" y="9501380"/>
                  </a:lnTo>
                  <a:lnTo>
                    <a:pt x="0" y="950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80702" y="153782"/>
              <a:ext cx="15770659" cy="407694"/>
            </a:xfrm>
            <a:custGeom>
              <a:avLst/>
              <a:gdLst/>
              <a:ahLst/>
              <a:cxnLst/>
              <a:rect r="r" b="b" t="t" l="l"/>
              <a:pathLst>
                <a:path h="407694" w="15770659">
                  <a:moveTo>
                    <a:pt x="0" y="0"/>
                  </a:moveTo>
                  <a:lnTo>
                    <a:pt x="15770659" y="0"/>
                  </a:lnTo>
                  <a:lnTo>
                    <a:pt x="15770659" y="407693"/>
                  </a:lnTo>
                  <a:lnTo>
                    <a:pt x="0" y="407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220644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313964"/>
              <a:ext cx="494267" cy="3987425"/>
            </a:xfrm>
            <a:custGeom>
              <a:avLst/>
              <a:gdLst/>
              <a:ahLst/>
              <a:cxnLst/>
              <a:rect r="r" b="b" t="t" l="l"/>
              <a:pathLst>
                <a:path h="3987425" w="494267">
                  <a:moveTo>
                    <a:pt x="0" y="0"/>
                  </a:moveTo>
                  <a:lnTo>
                    <a:pt x="494267" y="0"/>
                  </a:lnTo>
                  <a:lnTo>
                    <a:pt x="494267" y="3987425"/>
                  </a:lnTo>
                  <a:lnTo>
                    <a:pt x="0" y="398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9186" r="-286563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00314"/>
            <a:ext cx="8115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586774"/>
            <a:ext cx="12024769" cy="35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ConvTeXt-Tiny is close with good trade-off between accuracy and speed.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0709"/>
            <a:ext cx="12769584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&amp;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124" y="2244423"/>
            <a:ext cx="16395176" cy="69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 Accuracy (Soft Match)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ResNet50: Real = 25%,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VGGNet16: Real = 30%,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InceptionV3: Real = 0%, Fake = 0%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ConvNeXt: Real = 30%, Fake = 35%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EfficientNet: Real = 10%,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Observation:</a:t>
            </a: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ConvNeXt showed the highest accuracy for fake images (35%) and tied with VGGNet16 on real (30%). InceptionV3 failed to recognize both.</a:t>
            </a:r>
          </a:p>
          <a:p>
            <a:pPr algn="l">
              <a:lnSpc>
                <a:spcPts val="618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0709"/>
            <a:ext cx="12769584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124" y="2433664"/>
            <a:ext cx="11393191" cy="70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InceptionV3 has high confidence but 0% accuracy, indicating it is confidently wrong.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ResNet50 is the most balanced in terms of accuracy and confidence.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ConvNeXt performs best on fake images in</a:t>
            </a: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both accuracy and confidence.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has the lowest average confidence and performs poorly.</a:t>
            </a:r>
          </a:p>
          <a:p>
            <a:pPr algn="l">
              <a:lnSpc>
                <a:spcPts val="862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508" r="0" b="-783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3309" y="-285916"/>
            <a:ext cx="9869708" cy="10858832"/>
            <a:chOff x="0" y="0"/>
            <a:chExt cx="1529076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9076" cy="1682317"/>
            </a:xfrm>
            <a:custGeom>
              <a:avLst/>
              <a:gdLst/>
              <a:ahLst/>
              <a:cxnLst/>
              <a:rect r="r" b="b" t="t" l="l"/>
              <a:pathLst>
                <a:path h="1682317" w="1529076">
                  <a:moveTo>
                    <a:pt x="0" y="0"/>
                  </a:moveTo>
                  <a:lnTo>
                    <a:pt x="1529076" y="0"/>
                  </a:lnTo>
                  <a:lnTo>
                    <a:pt x="1529076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54286" t="0" r="-5428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2644978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840063" y="7246357"/>
            <a:ext cx="8841808" cy="1248905"/>
          </a:xfrm>
          <a:custGeom>
            <a:avLst/>
            <a:gdLst/>
            <a:ahLst/>
            <a:cxnLst/>
            <a:rect r="r" b="b" t="t" l="l"/>
            <a:pathLst>
              <a:path h="1248905" w="8841808">
                <a:moveTo>
                  <a:pt x="8841808" y="0"/>
                </a:moveTo>
                <a:lnTo>
                  <a:pt x="0" y="0"/>
                </a:lnTo>
                <a:lnTo>
                  <a:pt x="0" y="1248905"/>
                </a:lnTo>
                <a:lnTo>
                  <a:pt x="8841808" y="1248905"/>
                </a:lnTo>
                <a:lnTo>
                  <a:pt x="8841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380" y="304380"/>
            <a:ext cx="7566429" cy="7566429"/>
          </a:xfrm>
          <a:custGeom>
            <a:avLst/>
            <a:gdLst/>
            <a:ahLst/>
            <a:cxnLst/>
            <a:rect r="r" b="b" t="t" l="l"/>
            <a:pathLst>
              <a:path h="7566429" w="7566429">
                <a:moveTo>
                  <a:pt x="0" y="0"/>
                </a:moveTo>
                <a:lnTo>
                  <a:pt x="7566429" y="0"/>
                </a:lnTo>
                <a:lnTo>
                  <a:pt x="7566429" y="7566429"/>
                </a:lnTo>
                <a:lnTo>
                  <a:pt x="0" y="7566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0270" y="1530270"/>
            <a:ext cx="5114650" cy="51146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6336528" y="834820"/>
            <a:ext cx="3068563" cy="1033272"/>
          </a:xfrm>
          <a:custGeom>
            <a:avLst/>
            <a:gdLst/>
            <a:ahLst/>
            <a:cxnLst/>
            <a:rect r="r" b="b" t="t" l="l"/>
            <a:pathLst>
              <a:path h="1033272" w="3068563">
                <a:moveTo>
                  <a:pt x="0" y="1033272"/>
                </a:moveTo>
                <a:lnTo>
                  <a:pt x="3068563" y="1033272"/>
                </a:lnTo>
                <a:lnTo>
                  <a:pt x="3068563" y="0"/>
                </a:lnTo>
                <a:lnTo>
                  <a:pt x="0" y="0"/>
                </a:lnTo>
                <a:lnTo>
                  <a:pt x="0" y="10332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383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4832" y="3094785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5" y="0"/>
                </a:lnTo>
                <a:lnTo>
                  <a:pt x="6143665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4087595" y="4750258"/>
            <a:ext cx="4863579" cy="4863579"/>
          </a:xfrm>
          <a:custGeom>
            <a:avLst/>
            <a:gdLst/>
            <a:ahLst/>
            <a:cxnLst/>
            <a:rect r="r" b="b" t="t" l="l"/>
            <a:pathLst>
              <a:path h="4863579" w="4863579">
                <a:moveTo>
                  <a:pt x="4863579" y="4863580"/>
                </a:moveTo>
                <a:lnTo>
                  <a:pt x="0" y="4863580"/>
                </a:lnTo>
                <a:lnTo>
                  <a:pt x="0" y="0"/>
                </a:lnTo>
                <a:lnTo>
                  <a:pt x="4863579" y="0"/>
                </a:lnTo>
                <a:lnTo>
                  <a:pt x="4863579" y="48635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89585" y="5576389"/>
            <a:ext cx="3270546" cy="32705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187" t="0" r="-2518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37675" y="6217920"/>
            <a:ext cx="3188990" cy="3185004"/>
          </a:xfrm>
          <a:custGeom>
            <a:avLst/>
            <a:gdLst/>
            <a:ahLst/>
            <a:cxnLst/>
            <a:rect r="r" b="b" t="t" l="l"/>
            <a:pathLst>
              <a:path h="3185004" w="3188990">
                <a:moveTo>
                  <a:pt x="0" y="0"/>
                </a:moveTo>
                <a:lnTo>
                  <a:pt x="3188990" y="0"/>
                </a:lnTo>
                <a:lnTo>
                  <a:pt x="3188990" y="3185004"/>
                </a:lnTo>
                <a:lnTo>
                  <a:pt x="0" y="318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72141" y="2885235"/>
            <a:ext cx="7003633" cy="622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Small dataset: Limited number of images used for evaluation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No fine-tuning: All models used pre-trained ImageNet weights without custom training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Limited evaluation metric: Only soft match accuracy and top-3 predictions were used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No qualitative error analysis: Misclassified images not visually inspected</a:t>
            </a:r>
          </a:p>
          <a:p>
            <a:pPr algn="l">
              <a:lnSpc>
                <a:spcPts val="5015"/>
              </a:lnSpc>
            </a:pPr>
          </a:p>
          <a:p>
            <a:pPr algn="l">
              <a:lnSpc>
                <a:spcPts val="501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93078" y="1133475"/>
            <a:ext cx="5990055" cy="8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6128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508" r="0" b="-783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3309" y="-285916"/>
            <a:ext cx="9869708" cy="10858832"/>
            <a:chOff x="0" y="0"/>
            <a:chExt cx="1529076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9076" cy="1682317"/>
            </a:xfrm>
            <a:custGeom>
              <a:avLst/>
              <a:gdLst/>
              <a:ahLst/>
              <a:cxnLst/>
              <a:rect r="r" b="b" t="t" l="l"/>
              <a:pathLst>
                <a:path h="1682317" w="1529076">
                  <a:moveTo>
                    <a:pt x="0" y="0"/>
                  </a:moveTo>
                  <a:lnTo>
                    <a:pt x="1529076" y="0"/>
                  </a:lnTo>
                  <a:lnTo>
                    <a:pt x="1529076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54286" t="0" r="-5428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2644978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840063" y="7246357"/>
            <a:ext cx="8841808" cy="1248905"/>
          </a:xfrm>
          <a:custGeom>
            <a:avLst/>
            <a:gdLst/>
            <a:ahLst/>
            <a:cxnLst/>
            <a:rect r="r" b="b" t="t" l="l"/>
            <a:pathLst>
              <a:path h="1248905" w="8841808">
                <a:moveTo>
                  <a:pt x="8841808" y="0"/>
                </a:moveTo>
                <a:lnTo>
                  <a:pt x="0" y="0"/>
                </a:lnTo>
                <a:lnTo>
                  <a:pt x="0" y="1248905"/>
                </a:lnTo>
                <a:lnTo>
                  <a:pt x="8841808" y="1248905"/>
                </a:lnTo>
                <a:lnTo>
                  <a:pt x="8841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380" y="304380"/>
            <a:ext cx="7566429" cy="7566429"/>
          </a:xfrm>
          <a:custGeom>
            <a:avLst/>
            <a:gdLst/>
            <a:ahLst/>
            <a:cxnLst/>
            <a:rect r="r" b="b" t="t" l="l"/>
            <a:pathLst>
              <a:path h="7566429" w="7566429">
                <a:moveTo>
                  <a:pt x="0" y="0"/>
                </a:moveTo>
                <a:lnTo>
                  <a:pt x="7566429" y="0"/>
                </a:lnTo>
                <a:lnTo>
                  <a:pt x="7566429" y="7566429"/>
                </a:lnTo>
                <a:lnTo>
                  <a:pt x="0" y="7566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0270" y="1530270"/>
            <a:ext cx="5114650" cy="51146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6336528" y="834820"/>
            <a:ext cx="3068563" cy="1033272"/>
          </a:xfrm>
          <a:custGeom>
            <a:avLst/>
            <a:gdLst/>
            <a:ahLst/>
            <a:cxnLst/>
            <a:rect r="r" b="b" t="t" l="l"/>
            <a:pathLst>
              <a:path h="1033272" w="3068563">
                <a:moveTo>
                  <a:pt x="0" y="1033272"/>
                </a:moveTo>
                <a:lnTo>
                  <a:pt x="3068563" y="1033272"/>
                </a:lnTo>
                <a:lnTo>
                  <a:pt x="3068563" y="0"/>
                </a:lnTo>
                <a:lnTo>
                  <a:pt x="0" y="0"/>
                </a:lnTo>
                <a:lnTo>
                  <a:pt x="0" y="10332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383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4832" y="3094785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5" y="0"/>
                </a:lnTo>
                <a:lnTo>
                  <a:pt x="6143665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4087595" y="4750258"/>
            <a:ext cx="4863579" cy="4863579"/>
          </a:xfrm>
          <a:custGeom>
            <a:avLst/>
            <a:gdLst/>
            <a:ahLst/>
            <a:cxnLst/>
            <a:rect r="r" b="b" t="t" l="l"/>
            <a:pathLst>
              <a:path h="4863579" w="4863579">
                <a:moveTo>
                  <a:pt x="4863579" y="4863580"/>
                </a:moveTo>
                <a:lnTo>
                  <a:pt x="0" y="4863580"/>
                </a:lnTo>
                <a:lnTo>
                  <a:pt x="0" y="0"/>
                </a:lnTo>
                <a:lnTo>
                  <a:pt x="4863579" y="0"/>
                </a:lnTo>
                <a:lnTo>
                  <a:pt x="4863579" y="48635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89585" y="5576389"/>
            <a:ext cx="3270546" cy="32705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187" t="0" r="-2518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37675" y="6217920"/>
            <a:ext cx="3188990" cy="3185004"/>
          </a:xfrm>
          <a:custGeom>
            <a:avLst/>
            <a:gdLst/>
            <a:ahLst/>
            <a:cxnLst/>
            <a:rect r="r" b="b" t="t" l="l"/>
            <a:pathLst>
              <a:path h="3185004" w="3188990">
                <a:moveTo>
                  <a:pt x="0" y="0"/>
                </a:moveTo>
                <a:lnTo>
                  <a:pt x="3188990" y="0"/>
                </a:lnTo>
                <a:lnTo>
                  <a:pt x="3188990" y="3185004"/>
                </a:lnTo>
                <a:lnTo>
                  <a:pt x="0" y="318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73871" y="2875710"/>
            <a:ext cx="7206424" cy="70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Expand dataset size and diversity for more reliable benchmarking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Fine-tune models on a custom dataset to increase domain-specific performance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Include more evaluation metrics: Precision, Recall, F1-score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Test on dif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FER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ent image types (e.g., grayscale, occluded, rotated) for robustness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Deploy models in a simple web or mobile app for interactive testing</a:t>
            </a:r>
          </a:p>
          <a:p>
            <a:pPr algn="l">
              <a:lnSpc>
                <a:spcPts val="51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93078" y="1133475"/>
            <a:ext cx="5990055" cy="8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6128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 Future Work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97393" y="-679158"/>
            <a:ext cx="8507699" cy="10858832"/>
            <a:chOff x="0" y="0"/>
            <a:chExt cx="1318065" cy="16823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13"/>
              <a:stretch>
                <a:fillRect l="-63453" t="0" r="-63453" b="0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" r="0" b="-1658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49741"/>
            <a:ext cx="8740486" cy="12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92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 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028700" y="3399962"/>
            <a:ext cx="15305394" cy="6183635"/>
            <a:chOff x="0" y="0"/>
            <a:chExt cx="4360042" cy="1761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0042" cy="1761530"/>
            </a:xfrm>
            <a:custGeom>
              <a:avLst/>
              <a:gdLst/>
              <a:ahLst/>
              <a:cxnLst/>
              <a:rect r="r" b="b" t="t" l="l"/>
              <a:pathLst>
                <a:path h="1761530" w="4360042">
                  <a:moveTo>
                    <a:pt x="31867" y="0"/>
                  </a:moveTo>
                  <a:lnTo>
                    <a:pt x="4328175" y="0"/>
                  </a:lnTo>
                  <a:cubicBezTo>
                    <a:pt x="4336626" y="0"/>
                    <a:pt x="4344732" y="3357"/>
                    <a:pt x="4350708" y="9334"/>
                  </a:cubicBezTo>
                  <a:cubicBezTo>
                    <a:pt x="4356684" y="15310"/>
                    <a:pt x="4360042" y="23416"/>
                    <a:pt x="4360042" y="31867"/>
                  </a:cubicBezTo>
                  <a:lnTo>
                    <a:pt x="4360042" y="1729662"/>
                  </a:lnTo>
                  <a:cubicBezTo>
                    <a:pt x="4360042" y="1738114"/>
                    <a:pt x="4356684" y="1746220"/>
                    <a:pt x="4350708" y="1752196"/>
                  </a:cubicBezTo>
                  <a:cubicBezTo>
                    <a:pt x="4344732" y="1758172"/>
                    <a:pt x="4336626" y="1761530"/>
                    <a:pt x="4328175" y="1761530"/>
                  </a:cubicBezTo>
                  <a:lnTo>
                    <a:pt x="31867" y="1761530"/>
                  </a:lnTo>
                  <a:cubicBezTo>
                    <a:pt x="23416" y="1761530"/>
                    <a:pt x="15310" y="1758172"/>
                    <a:pt x="9334" y="1752196"/>
                  </a:cubicBezTo>
                  <a:cubicBezTo>
                    <a:pt x="3357" y="1746220"/>
                    <a:pt x="0" y="1738114"/>
                    <a:pt x="0" y="1729662"/>
                  </a:cubicBezTo>
                  <a:lnTo>
                    <a:pt x="0" y="31867"/>
                  </a:lnTo>
                  <a:cubicBezTo>
                    <a:pt x="0" y="23416"/>
                    <a:pt x="3357" y="15310"/>
                    <a:pt x="9334" y="9334"/>
                  </a:cubicBezTo>
                  <a:cubicBezTo>
                    <a:pt x="15310" y="3357"/>
                    <a:pt x="23416" y="0"/>
                    <a:pt x="318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B45">
                    <a:alpha val="100000"/>
                  </a:srgbClr>
                </a:gs>
                <a:gs pos="100000">
                  <a:srgbClr val="0081D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360042" cy="178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54621" y="779660"/>
            <a:ext cx="10842155" cy="10842155"/>
          </a:xfrm>
          <a:custGeom>
            <a:avLst/>
            <a:gdLst/>
            <a:ahLst/>
            <a:cxnLst/>
            <a:rect r="r" b="b" t="t" l="l"/>
            <a:pathLst>
              <a:path h="10842155" w="10842155">
                <a:moveTo>
                  <a:pt x="0" y="0"/>
                </a:moveTo>
                <a:lnTo>
                  <a:pt x="10842155" y="0"/>
                </a:lnTo>
                <a:lnTo>
                  <a:pt x="10842155" y="10842156"/>
                </a:lnTo>
                <a:lnTo>
                  <a:pt x="0" y="1084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231854" y="1497341"/>
            <a:ext cx="9092835" cy="90928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85" r="-81298" b="-2053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681397" y="1497341"/>
            <a:ext cx="4709284" cy="4703397"/>
          </a:xfrm>
          <a:custGeom>
            <a:avLst/>
            <a:gdLst/>
            <a:ahLst/>
            <a:cxnLst/>
            <a:rect r="r" b="b" t="t" l="l"/>
            <a:pathLst>
              <a:path h="4703397" w="4709284">
                <a:moveTo>
                  <a:pt x="0" y="0"/>
                </a:moveTo>
                <a:lnTo>
                  <a:pt x="4709284" y="0"/>
                </a:lnTo>
                <a:lnTo>
                  <a:pt x="4709284" y="4703397"/>
                </a:lnTo>
                <a:lnTo>
                  <a:pt x="0" y="470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3880" y="3649014"/>
            <a:ext cx="7972083" cy="650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</a:t>
            </a: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est Overall Tradeoff: ConvNeXt — highest accuracy (real: 30%, fake: 35%) and moderate inference time and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Best for Speed: VGGNet16 — fastest inference, but very large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Worst Performer: InceptionV3 — 0% accuracy despite moderate speed and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Insight: Model size doesn't directly correlate with accuracy or speed</a:t>
            </a:r>
          </a:p>
          <a:p>
            <a:pPr algn="l">
              <a:lnSpc>
                <a:spcPts val="596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2151068"/>
            <a:ext cx="8903928" cy="375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CNN - A CLOSER ANALYSIS OF THE EFFICIENTNET MODEL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07538"/>
            <a:ext cx="6566661" cy="5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352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IMAGE: OBJECT CLASSIFICATION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79214"/>
            <a:ext cx="4289017" cy="4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KHIN CHAW  |  KHIN HPONE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80924" y="1010837"/>
            <a:ext cx="8903928" cy="196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WHAT IS EFFICIENTNET?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9917" y="3014679"/>
            <a:ext cx="13126255" cy="726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is a family of convolutional neural networks developed by Google AI (Tan &amp; Le, 2019).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It i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ntroduces a novel compound scaling method that simultaneously scales: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 (number of layers)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Width (number of channels)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Input resolution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imed at achieving high accuracy with low computational cost.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family includes models from B0 to B7, where: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B0 is the baseline network,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B1–B7 progressively scale up in size and performance.</a:t>
            </a:r>
          </a:p>
          <a:p>
            <a:pPr algn="l">
              <a:lnSpc>
                <a:spcPts val="5262"/>
              </a:lnSpc>
            </a:pPr>
          </a:p>
          <a:p>
            <a:pPr algn="l">
              <a:lnSpc>
                <a:spcPts val="526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49917" y="9349823"/>
            <a:ext cx="16920998" cy="53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https://www.geeksforgeeks.org/computer-vision/efficientnet-architecture/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73190" y="8309119"/>
            <a:ext cx="7635817" cy="1045366"/>
          </a:xfrm>
          <a:custGeom>
            <a:avLst/>
            <a:gdLst/>
            <a:ahLst/>
            <a:cxnLst/>
            <a:rect r="r" b="b" t="t" l="l"/>
            <a:pathLst>
              <a:path h="1045366" w="7635817">
                <a:moveTo>
                  <a:pt x="0" y="0"/>
                </a:moveTo>
                <a:lnTo>
                  <a:pt x="7635817" y="0"/>
                </a:lnTo>
                <a:lnTo>
                  <a:pt x="7635817" y="1045366"/>
                </a:lnTo>
                <a:lnTo>
                  <a:pt x="0" y="10453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271" t="0" r="-2073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3190" y="7046036"/>
            <a:ext cx="11301259" cy="904101"/>
          </a:xfrm>
          <a:custGeom>
            <a:avLst/>
            <a:gdLst/>
            <a:ahLst/>
            <a:cxnLst/>
            <a:rect r="r" b="b" t="t" l="l"/>
            <a:pathLst>
              <a:path h="904101" w="11301259">
                <a:moveTo>
                  <a:pt x="0" y="0"/>
                </a:moveTo>
                <a:lnTo>
                  <a:pt x="11301259" y="0"/>
                </a:lnTo>
                <a:lnTo>
                  <a:pt x="11301259" y="904101"/>
                </a:lnTo>
                <a:lnTo>
                  <a:pt x="0" y="9041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80924" y="640634"/>
            <a:ext cx="8903928" cy="286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EFFICIENTNET IS EFFICIENT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190" y="3802078"/>
            <a:ext cx="9316604" cy="33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Uses MBConv (Mobile Inverted Bottleneck Convolution) with: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Depthwise separable convolution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Squeeze-an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d-Excitation (SE) blocks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Swi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sh activation (instead of ReLU)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Compound scaling formula: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73190" y="9504617"/>
            <a:ext cx="12466632" cy="3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EfficientNet-B0 is the baseline; B1–B7 are scal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 up versions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9032338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4736" y="9177618"/>
            <a:ext cx="14751363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MODEL SCALING REF:Mingxing Tan and Quoc V. Le. Efficientnet: Rethinking model scaling for convolutional neural networks. In Proceedings of the 36th International Conference on Machine Learning, ICML, pages 6105–6114., 2019.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04736" y="2371303"/>
            <a:ext cx="15454564" cy="6568190"/>
          </a:xfrm>
          <a:custGeom>
            <a:avLst/>
            <a:gdLst/>
            <a:ahLst/>
            <a:cxnLst/>
            <a:rect r="r" b="b" t="t" l="l"/>
            <a:pathLst>
              <a:path h="6568190" w="15454564">
                <a:moveTo>
                  <a:pt x="0" y="0"/>
                </a:moveTo>
                <a:lnTo>
                  <a:pt x="15454564" y="0"/>
                </a:lnTo>
                <a:lnTo>
                  <a:pt x="15454564" y="6568190"/>
                </a:lnTo>
                <a:lnTo>
                  <a:pt x="0" y="6568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17730"/>
            <a:ext cx="13075655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6217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EfficientNet-B0 Layer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803" y="8099908"/>
            <a:ext cx="14264715" cy="15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310" indent="-229655" lvl="1">
              <a:lnSpc>
                <a:spcPts val="2978"/>
              </a:lnSpc>
              <a:buFont typeface="Arial"/>
              <a:buChar char="•"/>
            </a:pPr>
            <a:r>
              <a:rPr lang="en-US" b="true" sz="2127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ALL CONVOLUTIONAL LAYERS ARE FOLLOWED BY:</a:t>
            </a:r>
          </a:p>
          <a:p>
            <a:pPr algn="l">
              <a:lnSpc>
                <a:spcPts val="2978"/>
              </a:lnSpc>
            </a:pPr>
            <a:r>
              <a:rPr lang="en-US" sz="2127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       –  BATCH NORMALIZATION </a:t>
            </a:r>
          </a:p>
          <a:p>
            <a:pPr algn="l">
              <a:lnSpc>
                <a:spcPts val="2978"/>
              </a:lnSpc>
            </a:pPr>
            <a:r>
              <a:rPr lang="en-US" sz="2127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       – SWISH ACTIVATION (BETTER THAN RELU)</a:t>
            </a:r>
          </a:p>
          <a:p>
            <a:pPr algn="l" marL="459310" indent="-229655" lvl="1">
              <a:lnSpc>
                <a:spcPts val="2978"/>
              </a:lnSpc>
              <a:buFont typeface="Arial"/>
              <a:buChar char="•"/>
            </a:pPr>
            <a:r>
              <a:rPr lang="en-US" b="true" sz="2127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MBCONV INCLUDES SE BLOCK (RECALIBRATION OF CHANNELS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803" y="1714518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7" y="0"/>
                </a:lnTo>
                <a:lnTo>
                  <a:pt x="8552817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62919"/>
            <a:ext cx="16510227" cy="22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  </a:t>
            </a:r>
          </a:p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18952"/>
            <a:ext cx="14751363" cy="699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🔹Input Layer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Typically uses 224×224×3 RGB images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Applied 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ormalization and standard resizing 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Stem Layer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3×3 Conv, stride 2, output shape ↓ from 224×224 to 112×112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Uses swish activation function (f(x) = x * sigmoid(x))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MBConv Blocks (Mobile Inverted Bottleneck Convolution)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Each block includes: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Pointwise conv (expansion)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3×3 or 5×5 Depthwise conv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Pointwise conv (projection)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Squeeze-and-Excitation (SE) block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(channel-wise recalibration)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Replaces traditional convolutions blocks for better efficiency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Final Layers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Conv → Global Average Pooling → Dropout → Fully Connected Layer (e.g., 1000-class for ImageNet)</a:t>
            </a:r>
          </a:p>
          <a:p>
            <a:pPr algn="l">
              <a:lnSpc>
                <a:spcPts val="35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2799405" y="4016765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3286188" cy="12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Compound Scaling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0085" y="2573258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9" y="0"/>
                </a:lnTo>
                <a:lnTo>
                  <a:pt x="11301259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49139" y="-571832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0834092" cy="22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Compound Scaling in Action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1244957" y="4729082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2063" y="9377663"/>
            <a:ext cx="1529187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“</a:t>
            </a: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https://www.tensorflow.org/api_docs/python/tf/keras/applications/EfficientNetB0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1733" y="3793598"/>
            <a:ext cx="9373945" cy="498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Width</a:t>
            </a: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scaling: Adds more channels per layers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 scaling: Adds more layers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Resolution scaling: Increases input image size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Compound scaling is more balanced and effective than scaling one factor alone.</a:t>
            </a:r>
          </a:p>
          <a:p>
            <a:pPr algn="l">
              <a:lnSpc>
                <a:spcPts val="674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05678" y="2209114"/>
            <a:ext cx="4247119" cy="6568190"/>
          </a:xfrm>
          <a:custGeom>
            <a:avLst/>
            <a:gdLst/>
            <a:ahLst/>
            <a:cxnLst/>
            <a:rect r="r" b="b" t="t" l="l"/>
            <a:pathLst>
              <a:path h="6568190" w="4247119">
                <a:moveTo>
                  <a:pt x="0" y="0"/>
                </a:moveTo>
                <a:lnTo>
                  <a:pt x="4247118" y="0"/>
                </a:lnTo>
                <a:lnTo>
                  <a:pt x="4247118" y="6568190"/>
                </a:lnTo>
                <a:lnTo>
                  <a:pt x="0" y="6568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3883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DAGrR7-PTWc</dc:identifier>
  <dcterms:modified xsi:type="dcterms:W3CDTF">2011-08-01T06:04:30Z</dcterms:modified>
  <cp:revision>1</cp:revision>
  <dc:title>KhinChaw_KhinHpone_EfficientNet_cnn model_analysis</dc:title>
</cp:coreProperties>
</file>